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68" r:id="rId5"/>
    <p:sldId id="390" r:id="rId6"/>
    <p:sldId id="377" r:id="rId7"/>
    <p:sldId id="378" r:id="rId8"/>
    <p:sldId id="391" r:id="rId9"/>
    <p:sldId id="438" r:id="rId10"/>
    <p:sldId id="448" r:id="rId11"/>
    <p:sldId id="449" r:id="rId12"/>
    <p:sldId id="450" r:id="rId13"/>
    <p:sldId id="451" r:id="rId14"/>
    <p:sldId id="452" r:id="rId15"/>
    <p:sldId id="453" r:id="rId16"/>
    <p:sldId id="446" r:id="rId17"/>
    <p:sldId id="454" r:id="rId18"/>
    <p:sldId id="455" r:id="rId19"/>
    <p:sldId id="447" r:id="rId20"/>
    <p:sldId id="456" r:id="rId21"/>
    <p:sldId id="435" r:id="rId22"/>
    <p:sldId id="414" r:id="rId23"/>
    <p:sldId id="393" r:id="rId24"/>
    <p:sldId id="437" r:id="rId25"/>
    <p:sldId id="442" r:id="rId26"/>
    <p:sldId id="444" r:id="rId27"/>
    <p:sldId id="457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81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4" y="10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2933e1d2-70ff-47b3-ad61-d61e32fda646" providerId="ADAL" clId="{819ED2F0-0EDE-4776-AB6B-016790D1AD88}"/>
    <pc:docChg chg="custSel delSld modSld">
      <pc:chgData name="Stijn Weijermars" userId="2933e1d2-70ff-47b3-ad61-d61e32fda646" providerId="ADAL" clId="{819ED2F0-0EDE-4776-AB6B-016790D1AD88}" dt="2023-11-20T09:53:09.297" v="6" actId="2696"/>
      <pc:docMkLst>
        <pc:docMk/>
      </pc:docMkLst>
      <pc:sldChg chg="modSp mod">
        <pc:chgData name="Stijn Weijermars" userId="2933e1d2-70ff-47b3-ad61-d61e32fda646" providerId="ADAL" clId="{819ED2F0-0EDE-4776-AB6B-016790D1AD88}" dt="2023-11-20T09:34:21.355" v="3" actId="20577"/>
        <pc:sldMkLst>
          <pc:docMk/>
          <pc:sldMk cId="3878736986" sldId="268"/>
        </pc:sldMkLst>
        <pc:spChg chg="mod">
          <ac:chgData name="Stijn Weijermars" userId="2933e1d2-70ff-47b3-ad61-d61e32fda646" providerId="ADAL" clId="{819ED2F0-0EDE-4776-AB6B-016790D1AD88}" dt="2023-11-20T09:34:21.355" v="3" actId="20577"/>
          <ac:spMkLst>
            <pc:docMk/>
            <pc:sldMk cId="3878736986" sldId="268"/>
            <ac:spMk id="8" creationId="{BBD7C9EE-C66F-4B59-9527-5D3C27382E5E}"/>
          </ac:spMkLst>
        </pc:spChg>
      </pc:sldChg>
      <pc:sldChg chg="del">
        <pc:chgData name="Stijn Weijermars" userId="2933e1d2-70ff-47b3-ad61-d61e32fda646" providerId="ADAL" clId="{819ED2F0-0EDE-4776-AB6B-016790D1AD88}" dt="2023-11-20T09:53:09.297" v="6" actId="2696"/>
        <pc:sldMkLst>
          <pc:docMk/>
          <pc:sldMk cId="2198728044" sldId="436"/>
        </pc:sldMkLst>
      </pc:sldChg>
      <pc:sldChg chg="modSp mod">
        <pc:chgData name="Stijn Weijermars" userId="2933e1d2-70ff-47b3-ad61-d61e32fda646" providerId="ADAL" clId="{819ED2F0-0EDE-4776-AB6B-016790D1AD88}" dt="2023-11-20T09:42:38.969" v="5" actId="1076"/>
        <pc:sldMkLst>
          <pc:docMk/>
          <pc:sldMk cId="3819907538" sldId="450"/>
        </pc:sldMkLst>
        <pc:picChg chg="mod">
          <ac:chgData name="Stijn Weijermars" userId="2933e1d2-70ff-47b3-ad61-d61e32fda646" providerId="ADAL" clId="{819ED2F0-0EDE-4776-AB6B-016790D1AD88}" dt="2023-11-20T09:42:38.969" v="5" actId="1076"/>
          <ac:picMkLst>
            <pc:docMk/>
            <pc:sldMk cId="3819907538" sldId="450"/>
            <ac:picMk id="5" creationId="{ACD611A1-64E8-43CA-BB84-101B5363491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397CF-E02E-4903-A055-890F16227311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9AB66-6B1B-4D33-8EC2-D94AB424B2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21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9882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8B88-49C2-453F-92C1-FE690164DB82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192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D61A5846-9542-4568-9DFE-94882DCA6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873911"/>
            <a:ext cx="8676000" cy="1612489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spc="-12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00BEC53-6C66-491A-8262-6C9644C07152}" type="datetime1">
              <a:rPr lang="nl-NL" noProof="0" smtClean="0"/>
              <a:t>20-11-2023</a:t>
            </a:fld>
            <a:endParaRPr lang="nl-NL" noProof="0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4453D30A-766F-4B73-9465-D7700EE84C9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36F56CC-3885-4BCC-A432-999DFDC6D00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3BE0048-A137-4E71-A84E-BD4A3502F31B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441755C-CFDF-4A02-8626-E1436024DEE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6659DC1-3EF9-4EBA-8591-714C27862E7A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0BF3F3A-7F1F-4D0B-AC01-A9874DE5180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5F03D626-4673-4183-9AA6-4B8AE4CA1244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AFAA3318-A295-4B7D-9844-674A26EA5CD4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17698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0BBB-AA3D-402D-A179-A9C017A3453D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75539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pic>
        <p:nvPicPr>
          <p:cNvPr id="10" name="Vormentaal" descr="Afbeelding met tekst&#10;&#10;Automatisch gegenereerde beschrijving">
            <a:extLst>
              <a:ext uri="{FF2B5EF4-FFF2-40B4-BE49-F238E27FC236}">
                <a16:creationId xmlns:a16="http://schemas.microsoft.com/office/drawing/2014/main" id="{54F6A987-9670-44F2-9B36-4C0123CD9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DE01-3480-42CF-9B50-C0496424F63F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929438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9DF6-5FCC-4E20-A137-51BC7E33C7E6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7407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92CC-9A51-4DCB-9CE1-87C12736465F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</p:spTree>
    <p:extLst>
      <p:ext uri="{BB962C8B-B14F-4D97-AF65-F5344CB8AC3E}">
        <p14:creationId xmlns:p14="http://schemas.microsoft.com/office/powerpoint/2010/main" val="204757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 dirty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38DD-7B9B-4187-B15F-CA706FB7F2BF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87881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7CD8-A649-4824-9F9C-F7DAF78B876D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1202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C809-E006-4D4A-A571-B5578B43D022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577004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DEA8-D406-4DE0-9C63-B6B0DEA56C5C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5935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EDB9-8966-4269-B009-409D6A203F05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082807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111CDB-CE47-42D8-BA9F-C515F5D3223B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4326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69047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D67444-35CA-4F30-A69C-8F275EF502B8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142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F04B2F-7CB4-4EC9-8DAE-E7C3ED683122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35847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9464-62FE-406B-87B8-2D97F20E17F9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70187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8442-589B-4BFC-9184-496EEB8D88F7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5995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F1B3-482F-4F4A-A3C3-E26533A2A6F7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30540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7ED8-77B1-4D92-8A4C-07939ECD182A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10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smtClean="0"/>
              <a:pPr/>
              <a:t>20-11-2023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048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68000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E1FD19D5-EFBE-44BB-99F8-B3AC1E31F12E}" type="datetime1">
              <a:rPr lang="nl-NL" smtClean="0"/>
              <a:t>20-11-2023</a:t>
            </a:fld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9A5E9CB-7208-4222-9A98-77DE04E02C4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21021" y="2946447"/>
            <a:ext cx="4752000" cy="987712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3D33F121-C6D0-4D68-B23A-1D11CD35C8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C333564-E202-4127-8B36-153801B435F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6401D170-B725-4C5E-8317-5066426601BD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C10DC94-C96B-4FF1-BF11-60A603FB3298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DBC6BA58-73DC-4FF2-9E1D-50C63F9E85F3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6184A829-A8B6-4C71-ADBD-B905438B8FE8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F5AEC25-04C1-4108-9D28-BAB78CF2F6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46929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et 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A92644BC-DF8B-4D67-A7E7-632056BAF6A3}" type="datetime1">
              <a:rPr lang="nl-NL" smtClean="0"/>
              <a:t>20-11-2023</a:t>
            </a:fld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508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noProof="0" smtClean="0"/>
              <a:pPr/>
              <a:t>20-11-2023</a:t>
            </a:fld>
            <a:endParaRPr lang="nl-NL" noProof="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 dirty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 userDrawn="1"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 userDrawn="1"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 userDrawn="1"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 userDrawn="1"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 dirty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 dirty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 dirty="0"/>
                <a:t>Derde niveau</a:t>
              </a:r>
            </a:p>
            <a:p>
              <a:pPr marL="0" lvl="3"/>
              <a:r>
                <a:rPr lang="nl-NL" b="1" noProof="0" dirty="0"/>
                <a:t>Vierde niveau</a:t>
              </a:r>
            </a:p>
            <a:p>
              <a:pPr marL="0" lvl="4"/>
              <a:r>
                <a:rPr lang="nl-NL" noProof="0" dirty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 dirty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 dirty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 dirty="0"/>
                <a:t>Achtste niveau - Subtitel</a:t>
              </a:r>
            </a:p>
            <a:p>
              <a:pPr marL="0" lvl="8"/>
              <a:r>
                <a:rPr lang="nl-NL" noProof="0" dirty="0"/>
                <a:t>Negende Niveau</a:t>
              </a:r>
            </a:p>
            <a:p>
              <a:endParaRPr lang="nl-NL" noProof="0" dirty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 userDrawn="1"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 userDrawn="1"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 userDrawn="1"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 userDrawn="1"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 userDrawn="1"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 userDrawn="1"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 userDrawn="1"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 userDrawn="1"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 userDrawn="1"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 userDrawn="1"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 userDrawn="1"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 userDrawn="1"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 userDrawn="1"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 userDrawn="1"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 userDrawn="1"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 userDrawn="1"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 userDrawn="1"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 userDrawn="1"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 userDrawn="1"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 userDrawn="1"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 userDrawn="1"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 userDrawn="1"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 dirty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40608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E8DCF3-56A4-46E1-9EBC-EA613906C72E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60F18813-55E5-408E-8ACE-F31156719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69318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20-11-2023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09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A063B09-27A8-4B81-9B57-D8FFCF678B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A37A059-A239-4E52-8A9D-E17AA516807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16133F7D-BC85-4324-A4F5-5D35A7A759B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14D7D93-0806-4001-A659-50467AAAF4C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B30E15-CE1E-40C2-B3D2-3C439183C0D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64A2669-414D-48BD-AB98-B02F2C9EE3B5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AB275AD-8ABF-4D9B-94E3-9375F03BA6DA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78D2EA3F-676A-4083-9C45-16E717D51C1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860599-687F-493C-A523-B4769D1A9902}" type="datetime1">
              <a:rPr lang="nl-NL" noProof="0" smtClean="0"/>
              <a:t>20-11-2023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3505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805B-C73B-4907-9377-FC5FEFF5C94B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3673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924F-0B7B-4710-AD11-E918B7D7DC34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6592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D4A7-C8B7-4A0C-B633-469DC286E6A4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1821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44ED-5108-4353-A2EE-644FDE4D0D92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6749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9D6B-D6F0-40D7-BDA6-80E6F7E85B75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2617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3033D5A6-A31A-4714-8C8C-D9F565F5F594}" type="datetime1">
              <a:rPr lang="nl-NL" noProof="0" smtClean="0"/>
              <a:t>20-11-2023</a:t>
            </a:fld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7962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79" r:id="rId9"/>
    <p:sldLayoutId id="2147483680" r:id="rId10"/>
    <p:sldLayoutId id="2147483681" r:id="rId11"/>
    <p:sldLayoutId id="2147483682" r:id="rId12"/>
    <p:sldLayoutId id="2147483672" r:id="rId13"/>
    <p:sldLayoutId id="2147483673" r:id="rId14"/>
    <p:sldLayoutId id="2147483674" r:id="rId15"/>
    <p:sldLayoutId id="2147483676" r:id="rId16"/>
    <p:sldLayoutId id="2147483677" r:id="rId17"/>
    <p:sldLayoutId id="2147483678" r:id="rId18"/>
    <p:sldLayoutId id="2147483649" r:id="rId19"/>
    <p:sldLayoutId id="2147483669" r:id="rId20"/>
    <p:sldLayoutId id="2147483670" r:id="rId21"/>
    <p:sldLayoutId id="2147483683" r:id="rId22"/>
    <p:sldLayoutId id="2147483684" r:id="rId23"/>
    <p:sldLayoutId id="2147483685" r:id="rId24"/>
    <p:sldLayoutId id="2147483654" r:id="rId25"/>
    <p:sldLayoutId id="2147483655" r:id="rId26"/>
    <p:sldLayoutId id="2147483687" r:id="rId27"/>
    <p:sldLayoutId id="2147483688" r:id="rId28"/>
    <p:sldLayoutId id="2147483689" r:id="rId29"/>
    <p:sldLayoutId id="2147483690" r:id="rId3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861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kJuWNjYBudI" TargetMode="Externa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youtu.be/Q-gHx7dxLq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B5FC2221-6673-460E-9932-4480AF37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1</a:t>
            </a:fld>
            <a:endParaRPr lang="nl-NL"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E8004E6F-5AE4-469B-A1C6-E8A71654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dirty="0"/>
              <a:t>Water &amp; Energie De wereld en ik</a:t>
            </a:r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BBD7C9EE-C66F-4B59-9527-5D3C2738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/>
          <a:p>
            <a:r>
              <a:rPr lang="nl-NL" dirty="0"/>
              <a:t>21-11-2023</a:t>
            </a:r>
          </a:p>
        </p:txBody>
      </p:sp>
      <p:sp>
        <p:nvSpPr>
          <p:cNvPr id="2" name="Ondertitel 1">
            <a:extLst>
              <a:ext uri="{FF2B5EF4-FFF2-40B4-BE49-F238E27FC236}">
                <a16:creationId xmlns:a16="http://schemas.microsoft.com/office/drawing/2014/main" id="{9AB00E9D-FE5B-4000-93AD-A5933085A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/>
          <a:lstStyle/>
          <a:p>
            <a:r>
              <a:rPr lang="nl-NL" dirty="0"/>
              <a:t>IBS De wereld en ik </a:t>
            </a:r>
          </a:p>
          <a:p>
            <a:r>
              <a:rPr lang="nl-NL" dirty="0"/>
              <a:t>Les 1  Water en energie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F2503CA-BD50-40D9-B48F-71457F24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/>
          <a:lstStyle/>
          <a:p>
            <a:pPr marL="0" indent="0">
              <a:buNone/>
            </a:pPr>
            <a:r>
              <a:rPr lang="nl-NL" sz="5400" dirty="0"/>
              <a:t>Watersysteem in Nederland</a:t>
            </a:r>
          </a:p>
        </p:txBody>
      </p:sp>
    </p:spTree>
    <p:extLst>
      <p:ext uri="{BB962C8B-B14F-4D97-AF65-F5344CB8AC3E}">
        <p14:creationId xmlns:p14="http://schemas.microsoft.com/office/powerpoint/2010/main" val="3878736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C207DD-3ED0-4E82-BE39-D992C6A2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Afzettingen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30A4BDA-941D-4275-B3C9-B6244720A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252" y="1458084"/>
            <a:ext cx="7190746" cy="461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9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:a16="http://schemas.microsoft.com/office/drawing/2014/main" id="{56875F23-22A9-4B62-A90A-3D9A896F8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414" y="844832"/>
            <a:ext cx="9058404" cy="480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59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109536B2-ECF1-4651-A9E7-C230FECA9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13937"/>
            <a:ext cx="12192000" cy="837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75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0A2A1D-222D-47FC-8DA0-53CF5400D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Ontstaan delta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172F770-E9BD-4F16-B0BA-022CABEFB6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1"/>
          </p:nvPr>
        </p:nvPicPr>
        <p:blipFill rotWithShape="1">
          <a:blip r:embed="rId2"/>
          <a:srcRect l="15682" t="41940" r="2753"/>
          <a:stretch/>
        </p:blipFill>
        <p:spPr>
          <a:xfrm>
            <a:off x="4301391" y="3264811"/>
            <a:ext cx="6578245" cy="3511902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B0B6360-6225-424C-84B8-391DA046A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5993" y="1720122"/>
            <a:ext cx="5384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In monding van de rivier komt water tot stilstand en </a:t>
            </a:r>
            <a:r>
              <a:rPr lang="nl-NL" dirty="0" err="1">
                <a:latin typeface="Arial"/>
                <a:cs typeface="Arial"/>
              </a:rPr>
              <a:t>sedimenteert</a:t>
            </a:r>
            <a:r>
              <a:rPr lang="nl-NL" dirty="0">
                <a:latin typeface="Arial"/>
                <a:cs typeface="Arial"/>
              </a:rPr>
              <a:t> zand en klei: een delta ontstaat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BB762E6E-DE26-4146-A8B1-6DAC73D81F74}"/>
              </a:ext>
            </a:extLst>
          </p:cNvPr>
          <p:cNvSpPr/>
          <p:nvPr/>
        </p:nvSpPr>
        <p:spPr>
          <a:xfrm>
            <a:off x="2093402" y="3642611"/>
            <a:ext cx="1279385" cy="113925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3105BA5-7D33-47B1-9FA8-73CDB0EA2E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16447" y="2863122"/>
            <a:ext cx="4162715" cy="77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937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:a16="http://schemas.microsoft.com/office/drawing/2014/main" id="{39BBFCC2-E0CF-4B5B-8BBE-FFDB29FD5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893" y="584868"/>
            <a:ext cx="8160706" cy="568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8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7C5E050A-5B08-4900-A9F2-43DC88D6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0427" y="-1136084"/>
            <a:ext cx="14202427" cy="79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39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EC1FB-3AEE-484B-A34E-7732B078E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8515"/>
            <a:ext cx="10972800" cy="1143000"/>
          </a:xfrm>
        </p:spPr>
        <p:txBody>
          <a:bodyPr/>
          <a:lstStyle/>
          <a:p>
            <a:r>
              <a:rPr lang="nl-NL"/>
              <a:t>Lengteprofiel van een rivier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676203A-D251-47D1-A305-BFB0165ED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442" y="1480344"/>
            <a:ext cx="11232630" cy="4525963"/>
          </a:xfrm>
        </p:spPr>
        <p:txBody>
          <a:bodyPr/>
          <a:lstStyle/>
          <a:p>
            <a:r>
              <a:rPr lang="nl-NL"/>
              <a:t>Verval = hoogteverschil tussen 2 plaatsen langs de rivier</a:t>
            </a:r>
          </a:p>
          <a:p>
            <a:r>
              <a:rPr lang="nl-NL"/>
              <a:t>Verhang = verval/km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C20AA0C-56CF-4524-8381-AFBC11C765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250" t="21437" r="28859" b="34517"/>
          <a:stretch/>
        </p:blipFill>
        <p:spPr>
          <a:xfrm>
            <a:off x="3267856" y="2801002"/>
            <a:ext cx="8074702" cy="378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37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8AC90F6-1CBC-432A-8955-9D4D2F46A4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547" t="19688" r="3031" b="1333"/>
          <a:stretch/>
        </p:blipFill>
        <p:spPr>
          <a:xfrm>
            <a:off x="3337808" y="894872"/>
            <a:ext cx="7899818" cy="506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33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60C315-BFEB-4F63-BD0E-DC12825C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Klimaattrends en effecten op onze rivieren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F8AC45-877B-4C45-A730-F10A73EFB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Trends:</a:t>
            </a:r>
          </a:p>
          <a:p>
            <a:r>
              <a:rPr lang="nl-NL" dirty="0"/>
              <a:t>Het wordt warmer;</a:t>
            </a:r>
          </a:p>
          <a:p>
            <a:r>
              <a:rPr lang="nl-NL" dirty="0"/>
              <a:t>Het wordt natter;</a:t>
            </a:r>
          </a:p>
          <a:p>
            <a:r>
              <a:rPr lang="nl-NL" dirty="0"/>
              <a:t>Het wordt droger;</a:t>
            </a:r>
          </a:p>
          <a:p>
            <a:r>
              <a:rPr lang="nl-NL" dirty="0"/>
              <a:t>De zeespiegel stijgt;</a:t>
            </a:r>
          </a:p>
          <a:p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C395F7A-6117-4A83-BB41-CF2B5223018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565900" y="1196753"/>
            <a:ext cx="50165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45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7EB12C-66D2-4B80-9712-2C0848AA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Trends Natter en Droger: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3D5503-796C-4CD4-B402-CE1C9114E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Ga op zoek naar nieuws over de Rijn of de Maas over overstromingen of periode van droogte</a:t>
            </a:r>
          </a:p>
        </p:txBody>
      </p:sp>
    </p:spTree>
    <p:extLst>
      <p:ext uri="{BB962C8B-B14F-4D97-AF65-F5344CB8AC3E}">
        <p14:creationId xmlns:p14="http://schemas.microsoft.com/office/powerpoint/2010/main" val="717321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9A55ED-E24C-4974-85BF-562AA58D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Nederlandse Delta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4B20EA-61E0-428C-B7EE-24A3D4D8A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9425667" cy="441959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nl-NL" dirty="0"/>
              <a:t>Geschiedenis in Vogelvlucht</a:t>
            </a:r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</p:txBody>
      </p:sp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862A1B71-7707-4D1E-9064-D1D9FD14B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21" t="17451" r="37632" b="22807"/>
          <a:stretch/>
        </p:blipFill>
        <p:spPr>
          <a:xfrm>
            <a:off x="4981847" y="1871574"/>
            <a:ext cx="4574009" cy="3309345"/>
          </a:xfrm>
          <a:prstGeom prst="rect">
            <a:avLst/>
          </a:prstGeom>
        </p:spPr>
      </p:pic>
      <p:pic>
        <p:nvPicPr>
          <p:cNvPr id="5" name="Picture 2" descr="Clicks Icons &amp; Symbols">
            <a:extLst>
              <a:ext uri="{FF2B5EF4-FFF2-40B4-BE49-F238E27FC236}">
                <a16:creationId xmlns:a16="http://schemas.microsoft.com/office/drawing/2014/main" id="{5F156993-0F20-2CA2-B5E9-22CF2580F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67597">
            <a:off x="9235445" y="465827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D6943D-315B-47BD-9512-5ABAB59DD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Wateroverlast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77DDE5-B21A-4C6E-B76A-3AF12B3B1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br>
              <a:rPr lang="nl-NL" dirty="0"/>
            </a:b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0A0020A-468F-4DB8-BA88-7FCAB1BB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0" y="0"/>
            <a:ext cx="7334250" cy="41243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1310995-EAEE-40B1-AC7D-135203407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29" y="3312988"/>
            <a:ext cx="4762500" cy="35242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8546AF4-F1EE-445D-8C84-641939B60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29" y="-854243"/>
            <a:ext cx="12192000" cy="79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4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43FF6C-13B7-49AC-80A8-913AFD254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Wateronderlast Maas</a:t>
            </a:r>
          </a:p>
        </p:txBody>
      </p:sp>
      <p:pic>
        <p:nvPicPr>
          <p:cNvPr id="6" name="Tijdelijke aanduiding voor inhoud 5" descr="Afbeelding met buiten, water, natuur, strand&#10;&#10;Automatisch gegenereerde beschrijving">
            <a:extLst>
              <a:ext uri="{FF2B5EF4-FFF2-40B4-BE49-F238E27FC236}">
                <a16:creationId xmlns:a16="http://schemas.microsoft.com/office/drawing/2014/main" id="{71C29979-9533-408F-BFF8-8929AADAC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3" y="1596156"/>
            <a:ext cx="7393782" cy="4929188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61B0005-A6A1-4421-8B67-460304F65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343" y="2579493"/>
            <a:ext cx="4159614" cy="276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72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BA5A28F-83C1-4186-87AA-B2CB781D2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90" y="0"/>
            <a:ext cx="12154232" cy="70107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74E1D5-78A7-4BAB-BA29-C09A994B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Oplossingen! Bypass Lent</a:t>
            </a:r>
          </a:p>
        </p:txBody>
      </p:sp>
    </p:spTree>
    <p:extLst>
      <p:ext uri="{BB962C8B-B14F-4D97-AF65-F5344CB8AC3E}">
        <p14:creationId xmlns:p14="http://schemas.microsoft.com/office/powerpoint/2010/main" val="2804807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7D18F-C573-4822-9CE4-F73058DB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431722-4A83-44AC-9D65-0C485B25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C33FA7-85AD-489C-B326-68F19B31F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C2B5D7-478D-4706-BF2D-64EED6ED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23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DB347D8-F13A-45B1-B9D8-63EDC596C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86" y="-121298"/>
            <a:ext cx="13158886" cy="697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95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311B6A-0C75-A045-DF8E-2BD16449E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Spiegelwaal, integrale gebiedsontwikkeling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6959CA-5150-82F5-0C77-CB8737FCA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20-11-2023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534423-5138-889D-3464-CE5CDD8EA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0CB258-1DD3-F951-76E0-CFDA8F775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24</a:t>
            </a:fld>
            <a:endParaRPr lang="nl-NL" noProof="0"/>
          </a:p>
        </p:txBody>
      </p:sp>
      <p:pic>
        <p:nvPicPr>
          <p:cNvPr id="1026" name="Picture 2" descr="21 Spiegelwaal Images, Stock Photos &amp; Vectors | Shutterstock">
            <a:extLst>
              <a:ext uri="{FF2B5EF4-FFF2-40B4-BE49-F238E27FC236}">
                <a16:creationId xmlns:a16="http://schemas.microsoft.com/office/drawing/2014/main" id="{EB2EE2F8-FE2A-FD89-E961-CA01DFC0FE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2"/>
          <a:stretch/>
        </p:blipFill>
        <p:spPr bwMode="auto">
          <a:xfrm>
            <a:off x="276700" y="1735263"/>
            <a:ext cx="3607703" cy="240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iegelwaal | Gilde Nijmegen - Wandelingen &amp; fietstochten in en om Nijmegen">
            <a:extLst>
              <a:ext uri="{FF2B5EF4-FFF2-40B4-BE49-F238E27FC236}">
                <a16:creationId xmlns:a16="http://schemas.microsoft.com/office/drawing/2014/main" id="{73A9E2D9-1984-29D3-53A5-C1048F367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/>
          <a:stretch/>
        </p:blipFill>
        <p:spPr bwMode="auto">
          <a:xfrm>
            <a:off x="276700" y="4246217"/>
            <a:ext cx="3607703" cy="240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al en Spiegelwaal, Nijmegen - Volkskrant">
            <a:extLst>
              <a:ext uri="{FF2B5EF4-FFF2-40B4-BE49-F238E27FC236}">
                <a16:creationId xmlns:a16="http://schemas.microsoft.com/office/drawing/2014/main" id="{CDD2DD92-5698-6E27-D6BA-C8FA02DB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09" y="1735262"/>
            <a:ext cx="3604431" cy="240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piegelwaal – HenkBaron.nl">
            <a:extLst>
              <a:ext uri="{FF2B5EF4-FFF2-40B4-BE49-F238E27FC236}">
                <a16:creationId xmlns:a16="http://schemas.microsoft.com/office/drawing/2014/main" id="{BB43658A-1502-17D3-F19E-859A9473A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b="15661"/>
          <a:stretch/>
        </p:blipFill>
        <p:spPr bwMode="auto">
          <a:xfrm>
            <a:off x="4072809" y="4274502"/>
            <a:ext cx="3607703" cy="240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iegelwaal Veur-Lent | Zwemmen met Bisons en Schotse Hooglanders">
            <a:extLst>
              <a:ext uri="{FF2B5EF4-FFF2-40B4-BE49-F238E27FC236}">
                <a16:creationId xmlns:a16="http://schemas.microsoft.com/office/drawing/2014/main" id="{3777ED30-87CF-CAA5-DC04-BA86B2A02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/>
          <a:stretch/>
        </p:blipFill>
        <p:spPr bwMode="auto">
          <a:xfrm flipH="1">
            <a:off x="7865646" y="1735263"/>
            <a:ext cx="3604431" cy="240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2093360-B34B-6B43-0E51-51D0FF8C1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5645" y="4291461"/>
            <a:ext cx="3604431" cy="238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66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D67346-CFAB-4BA4-AEDC-838D0A01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D6B176-3EC4-4D6B-8377-745F17CD7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32" y="1"/>
            <a:ext cx="12336463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6B3E312-1A68-469E-95D2-0097EB8FB3C4}"/>
              </a:ext>
            </a:extLst>
          </p:cNvPr>
          <p:cNvSpPr txBox="1"/>
          <p:nvPr/>
        </p:nvSpPr>
        <p:spPr>
          <a:xfrm>
            <a:off x="3491345" y="365125"/>
            <a:ext cx="581891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4400" b="1" i="1" dirty="0"/>
              <a:t>Watersysteem</a:t>
            </a:r>
            <a:endParaRPr lang="nl-NL" sz="4000" b="1" i="1" dirty="0"/>
          </a:p>
          <a:p>
            <a:pPr algn="ctr"/>
            <a:r>
              <a:rPr lang="nl-NL" sz="2700" i="1" dirty="0"/>
              <a:t>De natuurlijke weg van het water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7DF780FC-900E-4568-94F8-1AA31B4C5876}"/>
              </a:ext>
            </a:extLst>
          </p:cNvPr>
          <p:cNvSpPr/>
          <p:nvPr/>
        </p:nvSpPr>
        <p:spPr>
          <a:xfrm>
            <a:off x="8578391" y="5165888"/>
            <a:ext cx="1706251" cy="103059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80F30-41DB-41F0-9D3C-351A0D6F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Samenhang en partijen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305CBC5-2AD7-4F66-86E8-1F441351C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8" t="17032" r="953" b="30996"/>
          <a:stretch/>
        </p:blipFill>
        <p:spPr>
          <a:xfrm>
            <a:off x="1818588" y="1450767"/>
            <a:ext cx="9913257" cy="3562498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50C3AA5B-1928-4FBD-81E5-08AA0AEBF69B}"/>
              </a:ext>
            </a:extLst>
          </p:cNvPr>
          <p:cNvSpPr/>
          <p:nvPr/>
        </p:nvSpPr>
        <p:spPr>
          <a:xfrm>
            <a:off x="6900833" y="1351540"/>
            <a:ext cx="2950178" cy="6782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8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03B8C774-8D0F-41D4-BED0-6DF171F63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71" y="0"/>
            <a:ext cx="788442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1C40660-CBA5-47B9-A7CD-05C9A571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Nederlandse Delta: Stroomgebieden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8EED56-78A3-454E-88EB-AB08F8B95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103446"/>
            <a:ext cx="3761985" cy="492941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nl-NL" sz="2000" b="1" dirty="0"/>
              <a:t>Welke rivieren stromen er door ons land naar de zee?</a:t>
            </a:r>
            <a:r>
              <a:rPr lang="nl-NL" sz="2000" dirty="0"/>
              <a:t> </a:t>
            </a:r>
          </a:p>
          <a:p>
            <a:pPr marL="0" indent="0" fontAlgn="base">
              <a:buNone/>
            </a:pPr>
            <a:endParaRPr lang="nl-NL" sz="2000" dirty="0"/>
          </a:p>
          <a:p>
            <a:pPr marL="0" indent="0" fontAlgn="base">
              <a:buNone/>
            </a:pPr>
            <a:r>
              <a:rPr lang="nl-NL" sz="2000" dirty="0"/>
              <a:t>Schelde</a:t>
            </a:r>
          </a:p>
          <a:p>
            <a:pPr marL="0" indent="0" fontAlgn="base">
              <a:buNone/>
            </a:pPr>
            <a:r>
              <a:rPr lang="nl-NL" sz="2000" dirty="0"/>
              <a:t>Maas</a:t>
            </a:r>
          </a:p>
          <a:p>
            <a:pPr marL="0" indent="0" fontAlgn="base">
              <a:buNone/>
            </a:pPr>
            <a:r>
              <a:rPr lang="nl-NL" sz="2000" dirty="0"/>
              <a:t>Rijn</a:t>
            </a:r>
          </a:p>
          <a:p>
            <a:pPr marL="0" indent="0" fontAlgn="base">
              <a:buNone/>
            </a:pPr>
            <a:r>
              <a:rPr lang="nl-NL" sz="2000" dirty="0"/>
              <a:t>Eems</a:t>
            </a:r>
          </a:p>
          <a:p>
            <a:pPr marL="0" indent="0" fontAlgn="base">
              <a:buNone/>
            </a:pPr>
            <a:br>
              <a:rPr lang="nl-NL" dirty="0"/>
            </a:br>
            <a:br>
              <a:rPr lang="nl-NL" dirty="0"/>
            </a:b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347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1277835-BF36-4F8D-B5C5-40403E508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4162" y="1"/>
            <a:ext cx="4521758" cy="6857999"/>
          </a:xfrm>
        </p:spPr>
      </p:pic>
      <p:pic>
        <p:nvPicPr>
          <p:cNvPr id="3074" name="Picture 2" descr="Afbeeldingsresultaat voor stroomgebied rijn">
            <a:extLst>
              <a:ext uri="{FF2B5EF4-FFF2-40B4-BE49-F238E27FC236}">
                <a16:creationId xmlns:a16="http://schemas.microsoft.com/office/drawing/2014/main" id="{E4ABFD72-7B6A-4046-A616-DC26AB3FE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4FE993C1-C3C7-465B-9BD4-4748448A3E3F}"/>
              </a:ext>
            </a:extLst>
          </p:cNvPr>
          <p:cNvSpPr txBox="1">
            <a:spLocks/>
          </p:cNvSpPr>
          <p:nvPr/>
        </p:nvSpPr>
        <p:spPr>
          <a:xfrm>
            <a:off x="6007976" y="6126828"/>
            <a:ext cx="2528553" cy="648072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Maas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3319BCE-7BE4-4E25-867D-337DAD26D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46" y="6126828"/>
            <a:ext cx="3210670" cy="648072"/>
          </a:xfrm>
        </p:spPr>
        <p:txBody>
          <a:bodyPr/>
          <a:lstStyle/>
          <a:p>
            <a:r>
              <a:rPr lang="nl-NL" dirty="0"/>
              <a:t>Rijn&amp; Maas</a:t>
            </a:r>
          </a:p>
        </p:txBody>
      </p:sp>
    </p:spTree>
    <p:extLst>
      <p:ext uri="{BB962C8B-B14F-4D97-AF65-F5344CB8AC3E}">
        <p14:creationId xmlns:p14="http://schemas.microsoft.com/office/powerpoint/2010/main" val="4192084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7A5124-D126-4E42-BC65-9B15D0027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Rivier weetjes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A79EEC-B76E-4278-ACF8-05FB27BC1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303" y="1028700"/>
            <a:ext cx="5389042" cy="4929411"/>
          </a:xfrm>
        </p:spPr>
        <p:txBody>
          <a:bodyPr/>
          <a:lstStyle/>
          <a:p>
            <a:r>
              <a:rPr lang="nl-NL"/>
              <a:t>70% van de wereldbevolking woont langs een rivier</a:t>
            </a:r>
          </a:p>
          <a:p>
            <a:r>
              <a:rPr lang="nl-NL"/>
              <a:t>De Rijn is de langste rivier van Nederland (280 km)</a:t>
            </a:r>
          </a:p>
          <a:p>
            <a:r>
              <a:rPr lang="nl-NL"/>
              <a:t>De Wolga is de langste rivier van Europa (3.688 km)</a:t>
            </a:r>
          </a:p>
          <a:p>
            <a:r>
              <a:rPr lang="nl-NL"/>
              <a:t>De Nijl is de langste rivier van de wereld (6.650 km)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84861F6-5C0D-460E-A8BB-1F85C551B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3183657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19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5DAEB7F-71A3-4CD0-84AB-7F3DA9D134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1293" t="21154" r="3031" b="5354"/>
          <a:stretch/>
        </p:blipFill>
        <p:spPr>
          <a:xfrm>
            <a:off x="5892582" y="40615"/>
            <a:ext cx="6147018" cy="60855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C5763A-D4F2-43FD-9560-68F07E53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52" y="274638"/>
            <a:ext cx="10646347" cy="1143000"/>
          </a:xfrm>
        </p:spPr>
        <p:txBody>
          <a:bodyPr/>
          <a:lstStyle/>
          <a:p>
            <a:pPr algn="l"/>
            <a:r>
              <a:rPr lang="nl-NL">
                <a:latin typeface="+mj-lt"/>
              </a:rPr>
              <a:t>Rivieren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C9420A6-AA2E-4E5C-B8E7-668F5589D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6052" y="1600201"/>
            <a:ext cx="5384800" cy="4525963"/>
          </a:xfrm>
        </p:spPr>
        <p:txBody>
          <a:bodyPr/>
          <a:lstStyle/>
          <a:p>
            <a:r>
              <a:rPr lang="nl-NL"/>
              <a:t>3 zones</a:t>
            </a:r>
          </a:p>
          <a:p>
            <a:r>
              <a:rPr lang="nl-NL"/>
              <a:t>Bovenloop</a:t>
            </a:r>
          </a:p>
          <a:p>
            <a:pPr lvl="1"/>
            <a:r>
              <a:rPr lang="nl-NL"/>
              <a:t>Erosie overheerst</a:t>
            </a:r>
          </a:p>
          <a:p>
            <a:r>
              <a:rPr lang="nl-NL"/>
              <a:t>Middenloop</a:t>
            </a:r>
          </a:p>
          <a:p>
            <a:pPr lvl="1"/>
            <a:r>
              <a:rPr lang="nl-NL"/>
              <a:t>Transport overheerst</a:t>
            </a:r>
          </a:p>
          <a:p>
            <a:r>
              <a:rPr lang="nl-NL"/>
              <a:t>Benedenloop</a:t>
            </a:r>
          </a:p>
          <a:p>
            <a:pPr lvl="1"/>
            <a:r>
              <a:rPr lang="nl-NL"/>
              <a:t>Sedimentatie overheerst</a:t>
            </a:r>
          </a:p>
        </p:txBody>
      </p:sp>
    </p:spTree>
    <p:extLst>
      <p:ext uri="{BB962C8B-B14F-4D97-AF65-F5344CB8AC3E}">
        <p14:creationId xmlns:p14="http://schemas.microsoft.com/office/powerpoint/2010/main" val="886850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CCFE57-FBF4-473D-B0E3-CC9A355A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Insnijding/vlechtend/meanderend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288DE72-83E7-4C15-BC42-BBA2549E1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6912" y="1365141"/>
            <a:ext cx="6324066" cy="472196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CD611A1-64E8-43CA-BB84-101B53634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87" y="1312887"/>
            <a:ext cx="3488102" cy="174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07538"/>
      </p:ext>
    </p:extLst>
  </p:cSld>
  <p:clrMapOvr>
    <a:masterClrMapping/>
  </p:clrMapOvr>
</p:sld>
</file>

<file path=ppt/theme/theme1.xml><?xml version="1.0" encoding="utf-8"?>
<a:theme xmlns:a="http://schemas.openxmlformats.org/drawingml/2006/main" name="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uverta.potx" id="{0635E91E-FBA7-4A8B-B522-53C4FF720AC5}" vid="{81EEE544-BE30-41B1-B76B-26E0C066DFE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4" ma:contentTypeDescription="Een nieuw document maken." ma:contentTypeScope="" ma:versionID="13d1bd52d37d52e88f4cc3000598c755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cdbfa91b97b664da8bfb3c5d7ea455d6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46b252f-af12-4d5a-a498-f152b1d5d221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7c63a5-6c7f-42bb-9d17-0feff5816463">
      <Terms xmlns="http://schemas.microsoft.com/office/infopath/2007/PartnerControls"/>
    </lcf76f155ced4ddcb4097134ff3c332f>
    <TaxCatchAll xmlns="c20cf8ba-b598-4d03-85bf-01d90a2844ae" xsi:nil="true"/>
  </documentManagement>
</p:properties>
</file>

<file path=customXml/itemProps1.xml><?xml version="1.0" encoding="utf-8"?>
<ds:datastoreItem xmlns:ds="http://schemas.openxmlformats.org/officeDocument/2006/customXml" ds:itemID="{174273E4-79C0-4ED2-BAAF-875B870DC3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7c63a5-6c7f-42bb-9d17-0feff5816463"/>
    <ds:schemaRef ds:uri="c20cf8ba-b598-4d03-85bf-01d90a2844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1B2D58-936F-4BD2-8FE1-199ADA5CFC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3B809E-9840-4F61-A777-0ECC9F692F13}">
  <ds:schemaRefs>
    <ds:schemaRef ds:uri="http://schemas.microsoft.com/office/2006/metadata/properties"/>
    <ds:schemaRef ds:uri="http://schemas.microsoft.com/office/infopath/2007/PartnerControls"/>
    <ds:schemaRef ds:uri="c6f82ce1-f6df-49a5-8b49-cf8409a27aa4"/>
    <ds:schemaRef ds:uri="2c4f0c93-2979-4f27-aab2-70de95932352"/>
    <ds:schemaRef ds:uri="c67c63a5-6c7f-42bb-9d17-0feff5816463"/>
    <ds:schemaRef ds:uri="c20cf8ba-b598-4d03-85bf-01d90a2844a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Yuverta</Template>
  <TotalTime>203</TotalTime>
  <Words>238</Words>
  <Application>Microsoft Office PowerPoint</Application>
  <PresentationFormat>Breedbeeld</PresentationFormat>
  <Paragraphs>67</Paragraphs>
  <Slides>24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8" baseType="lpstr">
      <vt:lpstr>Arial</vt:lpstr>
      <vt:lpstr>Arial Black</vt:lpstr>
      <vt:lpstr>Calibri</vt:lpstr>
      <vt:lpstr>Yuverta</vt:lpstr>
      <vt:lpstr>Watersysteem in Nederland</vt:lpstr>
      <vt:lpstr>Nederlandse Delta</vt:lpstr>
      <vt:lpstr>PowerPoint-presentatie</vt:lpstr>
      <vt:lpstr>Samenhang en partijen</vt:lpstr>
      <vt:lpstr>Nederlandse Delta: Stroomgebieden</vt:lpstr>
      <vt:lpstr>Rijn&amp; Maas</vt:lpstr>
      <vt:lpstr>Rivier weetjes</vt:lpstr>
      <vt:lpstr>Rivieren</vt:lpstr>
      <vt:lpstr>Insnijding/vlechtend/meanderend</vt:lpstr>
      <vt:lpstr>Afzettingen</vt:lpstr>
      <vt:lpstr>PowerPoint-presentatie</vt:lpstr>
      <vt:lpstr>PowerPoint-presentatie</vt:lpstr>
      <vt:lpstr>Ontstaan delta</vt:lpstr>
      <vt:lpstr>PowerPoint-presentatie</vt:lpstr>
      <vt:lpstr>PowerPoint-presentatie</vt:lpstr>
      <vt:lpstr>Lengteprofiel van een rivier</vt:lpstr>
      <vt:lpstr>PowerPoint-presentatie</vt:lpstr>
      <vt:lpstr>Klimaattrends en effecten op onze rivieren</vt:lpstr>
      <vt:lpstr>Trends Natter en Droger: </vt:lpstr>
      <vt:lpstr>Wateroverlast</vt:lpstr>
      <vt:lpstr>Wateronderlast Maas</vt:lpstr>
      <vt:lpstr>Oplossingen! Bypass Lent</vt:lpstr>
      <vt:lpstr>PowerPoint-presentatie</vt:lpstr>
      <vt:lpstr>Spiegelwaal, integrale gebiedsontwikkeling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Stijn Weijermars</dc:creator>
  <dc:description>Template by HQ Solutions</dc:description>
  <cp:lastModifiedBy>Stijn Weijermars</cp:lastModifiedBy>
  <cp:revision>30</cp:revision>
  <dcterms:created xsi:type="dcterms:W3CDTF">2021-03-01T11:59:21Z</dcterms:created>
  <dcterms:modified xsi:type="dcterms:W3CDTF">2023-11-20T09:53:19Z</dcterms:modified>
  <cp:version>002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0x0101002F9727D3906D7945984BB753BA79C6C7</vt:lpwstr>
  </property>
  <property fmtid="{D5CDD505-2E9C-101B-9397-08002B2CF9AE}" pid="3" name="MediaServiceImageTags">
    <vt:lpwstr/>
  </property>
</Properties>
</file>